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7" r:id="rId4"/>
    <p:sldId id="259" r:id="rId5"/>
    <p:sldId id="267" r:id="rId6"/>
    <p:sldId id="260" r:id="rId7"/>
    <p:sldId id="268" r:id="rId8"/>
    <p:sldId id="269" r:id="rId9"/>
    <p:sldId id="261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fr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00" d="100"/>
          <a:sy n="100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D11DE-77A7-FB43-9B51-875094E7FDE8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B5FB7-F923-FE4A-9A40-A47983A2C94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6DA01-61BD-6145-9508-463ED49F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AD86DD-E6A1-6FAC-5DD6-EF80515C4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8C561E-6D15-C777-9EBE-5829ACF8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6C7D-8C7B-7F4E-9638-8254C96040C0}" type="datetime1">
              <a:rPr lang="fr-FR" smtClean="0"/>
              <a:t>23/05/2023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80A8FA-0BA5-3C83-91AA-219BCDD4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B0685F-2671-C6F8-3578-889C74C1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0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27558-BAF1-D9D4-E5D7-A7C749A0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38938E-EBE5-AAFF-96E6-B80B33D0F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F9216E-EA77-9C01-E5EE-632795FF0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A5B07-E17F-A049-909F-E83A3EB7317D}" type="datetime1">
              <a:rPr lang="fr-FR" smtClean="0"/>
              <a:t>23/05/2023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85A174-5DCB-A609-524C-AB9FCD64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5CAEE8-BE09-C62D-5C10-C0F3769E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4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AB93CA-914A-9B02-D79D-FB60EBAD2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96FA6C-26C8-3F97-E136-9238F57F5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D324D9-940A-1D14-FBAA-123D706D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AB7C-0A2F-4643-AC62-082D54959436}" type="datetime1">
              <a:rPr lang="fr-FR" smtClean="0"/>
              <a:t>23/05/2023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F910F6-8BBB-9B0D-BD3C-353DA994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AFF9D5-A900-CFB8-652E-F4BFB603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5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D4093-CE9C-5C60-D7A2-3D499D72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53A58A-A8D9-57A7-68EE-287BB90E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C8B959-E86D-1194-1DBA-A82B58F4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F05-B188-554A-ABCA-F0411E2A8AB4}" type="datetime1">
              <a:rPr lang="fr-FR" smtClean="0"/>
              <a:t>23/05/2023</a:t>
            </a:fld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74D839-55C2-0CEF-66A2-9C99427B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4362DE1F-784F-4D4F-BA98-3CF823CA7B58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2050" name="Picture 2" descr="Ernst &amp; Young - Wikipedia">
            <a:extLst>
              <a:ext uri="{FF2B5EF4-FFF2-40B4-BE49-F238E27FC236}">
                <a16:creationId xmlns:a16="http://schemas.microsoft.com/office/drawing/2014/main" id="{4CC88567-BBD3-DAB8-0CA4-F4A589E17D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697" y="6094797"/>
            <a:ext cx="523103" cy="52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99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3448E-5703-AD4F-1652-31892E05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8B9A1B-20AC-225C-13FC-EDDF75D83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34A894-F14D-52D3-562C-926EDC1B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EEE27-0020-C149-9C86-21960DFE0A37}" type="datetime1">
              <a:rPr lang="fr-FR" smtClean="0"/>
              <a:t>23/05/2023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A4C686-FB6E-4DE0-921D-C05EC962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A6F62C-B1D5-4DC1-6F71-06F6C8CD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2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A0938A-237A-0442-7BCC-64C19E58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2BABC1-457D-22C4-6600-83D3AC431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D191F2-5122-D8DC-CFB7-8918A203F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3FE86A-32BC-87FB-9CC5-373B637A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64DA-3EFB-4A45-BA94-2341C2472FF7}" type="datetime1">
              <a:rPr lang="fr-FR" smtClean="0"/>
              <a:t>23/05/2023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5172D8-1876-2555-4195-776217AE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824094-10D5-D37D-2133-6232EDAF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3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8E5CF-3586-8A77-E01D-0079FDCB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69F589-B927-4DBD-DABE-E293D5649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2FAA9F-101D-D8EF-DA2C-EA816B079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785A521-329E-0394-1EDA-47163E370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6F5F2F0-9970-904E-9D84-0217A1FB2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48E83E1-D896-97E4-268D-C68C328D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1366-66DE-2640-9F80-B86951A5BE9A}" type="datetime1">
              <a:rPr lang="fr-FR" smtClean="0"/>
              <a:t>23/05/2023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50C7E8-CE63-D90F-1FF0-9B9B5784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0CC3AE9-C9CD-9904-2885-DAEEDD6B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C0457-08BF-1707-4278-690C4A5E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BE59DC-DBB1-BB86-C11D-44E7395B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1CB1-9D5F-F347-9E78-141BABD32596}" type="datetime1">
              <a:rPr lang="fr-FR" smtClean="0"/>
              <a:t>23/05/2023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272654-2030-B05F-B8E8-9D7B673B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2007F3-40EE-1C56-7E2C-5F14ABAD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2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083BBF-F585-51B6-42C0-8CA8DD4D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C2877-08F5-B146-B8CB-3AA6EED79D4F}" type="datetime1">
              <a:rPr lang="fr-FR" smtClean="0"/>
              <a:t>23/05/2023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105968E-F684-6923-7497-D8AEC94D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961390-61D6-A8E8-352E-E15F598E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2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7EE7C-65E9-0652-CE50-29549358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576B14-C85A-E18B-64E0-72830A6D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ED104C-220B-E62D-CD9F-0769E359E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34877F-5AE3-C1C7-DC55-CDC8C807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751B-2C8F-E043-9F40-34AF9B3001F2}" type="datetime1">
              <a:rPr lang="fr-FR" smtClean="0"/>
              <a:t>23/05/2023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E7D087-F00F-A3C4-CF94-3CC5F7CC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C2DDED-FEA4-A380-0FB5-1D1563F3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0BF8A-77EA-730D-BFCA-0935D316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BAF3998-8946-2373-E22F-0B9C819F1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18C52A-92F1-8593-3D13-1433CB62B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B7EC40-ACBD-C05F-8915-52AEAE42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FBFCE-B2EF-0A4F-AC27-939F5AFAB993}" type="datetime1">
              <a:rPr lang="fr-FR" smtClean="0"/>
              <a:t>23/05/2023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5CC3D4-F5D4-5375-4217-D7D0777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748534-638E-7229-92DB-93DC1A59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0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647DF95-4208-8453-0DE1-68375DC7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9D4603-EDA1-B564-A5A4-53EBF03B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81F4B6-A3E8-8744-613A-B28658EB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A0F42-F7A9-3C47-82DE-3E01F8065911}" type="datetime1">
              <a:rPr lang="fr-FR" smtClean="0"/>
              <a:t>23/05/2023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47B330-40C7-D9CD-CCCC-E6E18D9CA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5644C-2130-DD64-F5ED-2822EF9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2DE1F-784F-4D4F-BA98-3CF823CA7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3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FB386F-807F-8937-2E96-BBFBBD720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7" y="284480"/>
            <a:ext cx="4175149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EY Open Science Data Challenge 2023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11930C-3B46-B7E4-CBE2-8ABF67EEC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739" y="3708908"/>
            <a:ext cx="3734014" cy="157276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Finale France</a:t>
            </a:r>
          </a:p>
          <a:p>
            <a:pPr algn="l">
              <a:lnSpc>
                <a:spcPct val="150000"/>
              </a:lnSpc>
            </a:pPr>
            <a:r>
              <a:rPr lang="en-US" sz="2800" b="1" dirty="0"/>
              <a:t>Jack Leckert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exte, capture d’écran, carte&#10;&#10;Description générée automatiquement">
            <a:extLst>
              <a:ext uri="{FF2B5EF4-FFF2-40B4-BE49-F238E27FC236}">
                <a16:creationId xmlns:a16="http://schemas.microsoft.com/office/drawing/2014/main" id="{E5C1E14A-7FB0-189C-22B1-E881E053A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FE8C06-DD55-5AFD-400A-E52285C0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62DE1F-784F-4D4F-BA98-3CF823CA7B5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andom forest - Wikipedia">
            <a:extLst>
              <a:ext uri="{FF2B5EF4-FFF2-40B4-BE49-F238E27FC236}">
                <a16:creationId xmlns:a16="http://schemas.microsoft.com/office/drawing/2014/main" id="{6F6FDD0F-6CF1-41E6-84D3-1C0B69616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4"/>
          <a:stretch/>
        </p:blipFill>
        <p:spPr bwMode="auto">
          <a:xfrm>
            <a:off x="8229600" y="2043768"/>
            <a:ext cx="3566771" cy="238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8DFEB9-0AB6-698D-DB58-87BB4CC9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Entrainement et évaluation d’un modèle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FA9558E-37A0-B490-18B0-97C6D56E2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3901"/>
                <a:ext cx="9753600" cy="4351338"/>
              </a:xfrm>
            </p:spPr>
            <p:txBody>
              <a:bodyPr>
                <a:noAutofit/>
              </a:bodyPr>
              <a:lstStyle/>
              <a:p>
                <a:r>
                  <a:rPr lang="fr-FR" sz="2000" dirty="0"/>
                  <a:t>Normalisation des données pour faciliter leur analyse par l’algorithme d’apprentissage.</a:t>
                </a:r>
              </a:p>
              <a:p>
                <a:endParaRPr lang="fr-FR" sz="1000" dirty="0"/>
              </a:p>
              <a:p>
                <a:r>
                  <a:rPr lang="fr-FR" sz="2000" u="sng" dirty="0"/>
                  <a:t>Modèle le plus performant</a:t>
                </a:r>
                <a:r>
                  <a:rPr lang="fr-FR" sz="2000" dirty="0"/>
                  <a:t>: </a:t>
                </a:r>
                <a:r>
                  <a:rPr lang="fr-FR" sz="2000" b="1" dirty="0" err="1"/>
                  <a:t>Random</a:t>
                </a:r>
                <a:r>
                  <a:rPr lang="fr-FR" sz="2000" b="1" dirty="0"/>
                  <a:t> Forest</a:t>
                </a:r>
              </a:p>
              <a:p>
                <a:pPr marL="627063" indent="-269875">
                  <a:buFont typeface="Wingdings" pitchFamily="2" charset="2"/>
                  <a:buChar char="ü"/>
                </a:pPr>
                <a:r>
                  <a:rPr lang="fr-FR" sz="2000" dirty="0"/>
                  <a:t>Modèle d’apprentissage supervisé pour classification</a:t>
                </a:r>
              </a:p>
              <a:p>
                <a:pPr marL="541338" indent="-184150">
                  <a:buFont typeface="Wingdings" pitchFamily="2" charset="2"/>
                  <a:buChar char="ü"/>
                </a:pPr>
                <a:r>
                  <a:rPr lang="fr-FR" sz="2000" dirty="0"/>
                  <a:t> Limite le </a:t>
                </a:r>
                <a:r>
                  <a:rPr lang="fr-FR" sz="2000" dirty="0" err="1"/>
                  <a:t>sur-ajustement</a:t>
                </a:r>
                <a:r>
                  <a:rPr lang="fr-FR" sz="2000" dirty="0"/>
                  <a:t> (</a:t>
                </a:r>
                <a:r>
                  <a:rPr lang="fr-FR" sz="2000" dirty="0" err="1"/>
                  <a:t>overfitting</a:t>
                </a:r>
                <a:r>
                  <a:rPr lang="fr-FR" sz="2000" dirty="0"/>
                  <a:t>) du modèle</a:t>
                </a:r>
              </a:p>
              <a:p>
                <a:pPr marL="541338" indent="-184150">
                  <a:buFont typeface="Wingdings" pitchFamily="2" charset="2"/>
                  <a:buChar char="ü"/>
                </a:pPr>
                <a:r>
                  <a:rPr lang="fr-FR" sz="2000" dirty="0"/>
                  <a:t> N’est pas sensible aux valeurs aberrantes</a:t>
                </a:r>
              </a:p>
              <a:p>
                <a:pPr marL="357188" indent="0">
                  <a:buNone/>
                </a:pPr>
                <a:endParaRPr lang="fr-FR" sz="1000" dirty="0"/>
              </a:p>
              <a:p>
                <a:pPr marL="276225" indent="-265113"/>
                <a:r>
                  <a:rPr lang="fr-FR" sz="2000" u="sng" dirty="0"/>
                  <a:t>Métrique:</a:t>
                </a:r>
                <a:r>
                  <a:rPr lang="fr-FR" sz="2000" dirty="0"/>
                  <a:t> 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𝑝𝑟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𝑐𝑖𝑠𝑖𝑜𝑛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•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𝑟𝑎𝑝𝑝𝑒𝑙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𝑝𝑟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𝑐𝑖𝑠𝑖𝑜𝑛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𝑟𝑎𝑝𝑝𝑒𝑙</m:t>
                        </m:r>
                      </m:den>
                    </m:f>
                  </m:oMath>
                </a14:m>
                <a:r>
                  <a:rPr lang="fr-FR" sz="2000" dirty="0"/>
                  <a:t>,  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𝑐𝑖𝑠𝑖𝑜𝑛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fr-FR" sz="2000" dirty="0"/>
                  <a:t>, 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𝑟𝑎𝑝𝑝𝑒𝑙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fr-FR" sz="2000" i="1" u="sng" dirty="0"/>
              </a:p>
              <a:p>
                <a:pPr marL="11112" indent="0">
                  <a:buNone/>
                </a:pPr>
                <a:endParaRPr lang="fr-FR" sz="2000" i="1" u="sng" dirty="0"/>
              </a:p>
              <a:p>
                <a:pPr marL="11112" indent="0">
                  <a:buNone/>
                </a:pPr>
                <a:endParaRPr lang="fr-FR" sz="2000" i="1" u="sng" dirty="0"/>
              </a:p>
              <a:p>
                <a:pPr marL="276225" indent="-265113"/>
                <a:r>
                  <a:rPr lang="fr-FR" sz="2000" i="1" u="sng" dirty="0"/>
                  <a:t>Essais sans succès:</a:t>
                </a:r>
                <a:r>
                  <a:rPr lang="fr-FR" sz="2000" dirty="0"/>
                  <a:t> entrainement d’un petit réseau de neurones (</a:t>
                </a:r>
                <a:r>
                  <a:rPr lang="fr-FR" sz="2000" dirty="0" err="1"/>
                  <a:t>TensorFlow</a:t>
                </a:r>
                <a:r>
                  <a:rPr lang="fr-FR" sz="2000" dirty="0"/>
                  <a:t>) mais score légèrement inférieur à celui de </a:t>
                </a:r>
                <a:r>
                  <a:rPr lang="fr-FR" sz="2000" dirty="0" err="1"/>
                  <a:t>Random</a:t>
                </a:r>
                <a:r>
                  <a:rPr lang="fr-FR" sz="2000" dirty="0"/>
                  <a:t> Forest. </a:t>
                </a:r>
              </a:p>
              <a:p>
                <a:pPr marL="11112" indent="0">
                  <a:buNone/>
                </a:pPr>
                <a:endParaRPr lang="fr-FR" sz="2000" i="1" u="sng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FA9558E-37A0-B490-18B0-97C6D56E2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3901"/>
                <a:ext cx="9753600" cy="4351338"/>
              </a:xfrm>
              <a:blipFill>
                <a:blip r:embed="rId3"/>
                <a:stretch>
                  <a:fillRect l="-650" t="-1744" b="-66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5FE0BB-F8DB-7E89-AF07-A2C599AA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F05-B188-554A-ABCA-F0411E2A8AB4}" type="datetime1">
              <a:rPr lang="fr-FR" smtClean="0"/>
              <a:t>25/05/2023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251F1B-C4BE-933F-BE1A-0BAADC73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CC29D9D-48AD-F51C-50E0-2CC9C02E07CB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E110402-63C8-AD42-9B92-CF230B673D3C}"/>
              </a:ext>
            </a:extLst>
          </p:cNvPr>
          <p:cNvSpPr txBox="1"/>
          <p:nvPr/>
        </p:nvSpPr>
        <p:spPr>
          <a:xfrm>
            <a:off x="4160520" y="4879955"/>
            <a:ext cx="2667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/>
              <a:t>Score final: F1=0,99</a:t>
            </a:r>
          </a:p>
        </p:txBody>
      </p:sp>
    </p:spTree>
    <p:extLst>
      <p:ext uri="{BB962C8B-B14F-4D97-AF65-F5344CB8AC3E}">
        <p14:creationId xmlns:p14="http://schemas.microsoft.com/office/powerpoint/2010/main" val="243087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A28C57-5D9C-223B-337F-11BD49D9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Pistes d’amélioration</a:t>
            </a:r>
            <a:endParaRPr lang="en-US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DFB7D5-FDAB-52A7-AB96-119373C0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2100" cy="4351338"/>
          </a:xfrm>
        </p:spPr>
        <p:txBody>
          <a:bodyPr>
            <a:normAutofit/>
          </a:bodyPr>
          <a:lstStyle/>
          <a:p>
            <a:pPr>
              <a:buFont typeface=".Apple Color Emoji UI"/>
              <a:buChar char="💡"/>
            </a:pPr>
            <a:r>
              <a:rPr lang="fr-FR" sz="2000" dirty="0"/>
              <a:t>Augmenter le nombre de géolocalisations fournies (1000 par exemple).</a:t>
            </a:r>
          </a:p>
          <a:p>
            <a:pPr marL="0" indent="0">
              <a:buNone/>
            </a:pPr>
            <a:endParaRPr lang="fr-FR" sz="2000" dirty="0"/>
          </a:p>
          <a:p>
            <a:pPr>
              <a:buFont typeface=".Apple Color Emoji UI"/>
              <a:buChar char="💡"/>
            </a:pPr>
            <a:r>
              <a:rPr lang="fr-FR" sz="2000" dirty="0"/>
              <a:t>Utiliser d’autres indices / combinaisons d’indice VV et VH.</a:t>
            </a:r>
          </a:p>
          <a:p>
            <a:pPr marL="0" indent="0">
              <a:buNone/>
            </a:pPr>
            <a:endParaRPr lang="fr-FR" sz="2000" dirty="0"/>
          </a:p>
          <a:p>
            <a:pPr>
              <a:buFont typeface=".Apple Color Emoji UI"/>
              <a:buChar char="💡"/>
            </a:pPr>
            <a:r>
              <a:rPr lang="fr-FR" sz="2000" dirty="0"/>
              <a:t>Choisir de meilleures caractéristiques de signaux avec une méthode de sélection plus rigoureuse.</a:t>
            </a:r>
          </a:p>
          <a:p>
            <a:pPr>
              <a:buFont typeface=".Apple Color Emoji UI"/>
              <a:buChar char="💡"/>
            </a:pPr>
            <a:endParaRPr lang="fr-FR" sz="2000" dirty="0"/>
          </a:p>
          <a:p>
            <a:pPr>
              <a:buFont typeface=".Apple Color Emoji UI"/>
              <a:buChar char="💡"/>
            </a:pPr>
            <a:endParaRPr lang="fr-FR" sz="2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005F75-6049-4753-1378-099EF581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F05-B188-554A-ABCA-F0411E2A8AB4}" type="datetime1">
              <a:rPr lang="fr-FR" smtClean="0"/>
              <a:t>25/05/2023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FE97A3-3D96-CC52-2A45-39DF8C83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Image 6" descr="Une image contenant herbe, plein air, agriculture, plantation&#10;&#10;Description générée automatiquement">
            <a:extLst>
              <a:ext uri="{FF2B5EF4-FFF2-40B4-BE49-F238E27FC236}">
                <a16:creationId xmlns:a16="http://schemas.microsoft.com/office/drawing/2014/main" id="{68FA666F-536C-ED13-66F8-A45BAF4F6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7" t="13084" b="16374"/>
          <a:stretch/>
        </p:blipFill>
        <p:spPr>
          <a:xfrm>
            <a:off x="6375400" y="1825624"/>
            <a:ext cx="5816600" cy="306387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16BEEF6-7DA9-96B6-CDD5-B1FD3D0FE6CF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89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1C06D-19CF-74BB-DA29-8F83C989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Conclusion: Business case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A15A6D-9C44-962F-6666-AD982B72A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fr-FR" sz="2000" dirty="0">
                <a:solidFill>
                  <a:srgbClr val="000000"/>
                </a:solidFill>
              </a:rPr>
              <a:t>À</a:t>
            </a:r>
            <a:r>
              <a:rPr lang="fr-FR" sz="2000" b="0" i="0" dirty="0">
                <a:solidFill>
                  <a:srgbClr val="000000"/>
                </a:solidFill>
                <a:effectLst/>
              </a:rPr>
              <a:t> quoi pourrait ressembler ma solution dans la vie réelle ? </a:t>
            </a:r>
            <a:r>
              <a:rPr lang="fr-FR" sz="2000" dirty="0">
                <a:solidFill>
                  <a:srgbClr val="000000"/>
                </a:solidFill>
              </a:rPr>
              <a:t>À</a:t>
            </a:r>
            <a:r>
              <a:rPr lang="fr-FR" sz="2000" b="0" i="0" dirty="0">
                <a:solidFill>
                  <a:srgbClr val="000000"/>
                </a:solidFill>
                <a:effectLst/>
              </a:rPr>
              <a:t> qui est-ce qu'on la vend et pour quel usage ?</a:t>
            </a:r>
          </a:p>
          <a:p>
            <a:pPr algn="l">
              <a:buFont typeface="Arial" panose="020B0604020202020204" pitchFamily="34" charset="0"/>
              <a:buChar char="§"/>
            </a:pPr>
            <a:endParaRPr lang="fr-FR" sz="200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fr-FR" sz="2000" u="sng" dirty="0">
                <a:solidFill>
                  <a:srgbClr val="000000"/>
                </a:solidFill>
              </a:rPr>
              <a:t>Objectif du challenge niveau 1</a:t>
            </a:r>
            <a:r>
              <a:rPr lang="fr-FR" sz="2000" dirty="0">
                <a:solidFill>
                  <a:srgbClr val="000000"/>
                </a:solidFill>
              </a:rPr>
              <a:t>: identifier les cultures de riz à des géolocalisations précises.</a:t>
            </a:r>
          </a:p>
          <a:p>
            <a:pPr marL="0" indent="0" algn="l">
              <a:buNone/>
            </a:pPr>
            <a:endParaRPr lang="fr-FR" sz="20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fr-FR" sz="2000" b="0" i="0" u="sng" dirty="0">
                <a:solidFill>
                  <a:srgbClr val="000000"/>
                </a:solidFill>
                <a:effectLst/>
              </a:rPr>
              <a:t>Utilité / argument de vente:</a:t>
            </a:r>
            <a:r>
              <a:rPr lang="fr-FR" sz="2000" b="0" i="0" dirty="0">
                <a:solidFill>
                  <a:srgbClr val="000000"/>
                </a:solidFill>
                <a:effectLst/>
              </a:rPr>
              <a:t> estimer la production locale puis globale de riz chaque année.</a:t>
            </a:r>
          </a:p>
          <a:p>
            <a:pPr marL="0" indent="0" algn="l">
              <a:buNone/>
            </a:pPr>
            <a:endParaRPr lang="fr-FR" sz="2000" dirty="0"/>
          </a:p>
          <a:p>
            <a:pPr marL="0" indent="0" algn="l">
              <a:buNone/>
            </a:pPr>
            <a:r>
              <a:rPr lang="fr-FR" sz="2000" u="sng" dirty="0">
                <a:solidFill>
                  <a:srgbClr val="000000"/>
                </a:solidFill>
              </a:rPr>
              <a:t>Demande potentielle de cette information:</a:t>
            </a:r>
          </a:p>
          <a:p>
            <a:pPr algn="l">
              <a:buFontTx/>
              <a:buChar char="-"/>
            </a:pPr>
            <a:r>
              <a:rPr lang="fr-FR" sz="2000" dirty="0">
                <a:solidFill>
                  <a:srgbClr val="000000"/>
                </a:solidFill>
              </a:rPr>
              <a:t>Les Nations Unies</a:t>
            </a:r>
          </a:p>
          <a:p>
            <a:pPr algn="l">
              <a:buFontTx/>
              <a:buChar char="-"/>
            </a:pPr>
            <a:r>
              <a:rPr lang="fr-FR" sz="2000" dirty="0">
                <a:solidFill>
                  <a:srgbClr val="000000"/>
                </a:solidFill>
              </a:rPr>
              <a:t>Des gouvernements nationaux</a:t>
            </a:r>
          </a:p>
          <a:p>
            <a:pPr algn="l">
              <a:buFontTx/>
              <a:buChar char="-"/>
            </a:pPr>
            <a:r>
              <a:rPr lang="fr-FR" sz="2000" dirty="0">
                <a:solidFill>
                  <a:srgbClr val="000000"/>
                </a:solidFill>
              </a:rPr>
              <a:t>Des entreprises d’agroalimentaires</a:t>
            </a:r>
          </a:p>
          <a:p>
            <a:pPr algn="l">
              <a:buFontTx/>
              <a:buChar char="-"/>
            </a:pPr>
            <a:r>
              <a:rPr lang="fr-FR" sz="2000" dirty="0">
                <a:solidFill>
                  <a:srgbClr val="000000"/>
                </a:solidFill>
              </a:rPr>
              <a:t>Des agriculteurs locaux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775EB-9987-5DB4-0EFC-256BE07E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F05-B188-554A-ABCA-F0411E2A8AB4}" type="datetime1">
              <a:rPr lang="fr-FR" smtClean="0"/>
              <a:t>25/05/2023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40AFDF-2778-A89A-1937-DF942F97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46EA3F-A66F-5AD6-E4CF-84EB4E9A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4007252"/>
            <a:ext cx="2743200" cy="2485623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47F4B26-F7D7-8825-0CC2-D8C62132330B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0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14BA3-CE5E-1FEC-5EE9-C655202E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45"/>
            <a:ext cx="10515600" cy="1325563"/>
          </a:xfrm>
        </p:spPr>
        <p:txBody>
          <a:bodyPr>
            <a:normAutofit/>
          </a:bodyPr>
          <a:lstStyle/>
          <a:p>
            <a:pPr marL="11113" algn="ctr"/>
            <a:r>
              <a:rPr lang="fr-FR" sz="2800" b="1" dirty="0">
                <a:solidFill>
                  <a:schemeClr val="bg1"/>
                </a:solidFill>
                <a:latin typeface="+mn-lt"/>
                <a:cs typeface="Shree Devanagari 714" panose="02000600000000000000" pitchFamily="2" charset="0"/>
              </a:rPr>
              <a:t> Open Science Data Challenge 2023 </a:t>
            </a:r>
            <a:br>
              <a:rPr lang="fr-FR" sz="2800" b="1" dirty="0">
                <a:solidFill>
                  <a:schemeClr val="bg1"/>
                </a:solidFill>
                <a:latin typeface="+mn-lt"/>
                <a:cs typeface="Shree Devanagari 714" panose="02000600000000000000" pitchFamily="2" charset="0"/>
              </a:rPr>
            </a:br>
            <a:r>
              <a:rPr lang="fr-FR" sz="2000" i="1" dirty="0">
                <a:solidFill>
                  <a:schemeClr val="bg1"/>
                </a:solidFill>
                <a:latin typeface="+mn-lt"/>
                <a:cs typeface="Shree Devanagari 714" panose="02000600000000000000" pitchFamily="2" charset="0"/>
              </a:rPr>
              <a:t>Ma solution en 180 secondes</a:t>
            </a:r>
            <a:endParaRPr lang="fr-FR" sz="2800" i="1" dirty="0">
              <a:solidFill>
                <a:schemeClr val="bg1"/>
              </a:solidFill>
              <a:latin typeface="+mn-lt"/>
              <a:cs typeface="Shree Devanagari 714" panose="02000600000000000000" pitchFamily="2" charset="0"/>
            </a:endParaRPr>
          </a:p>
        </p:txBody>
      </p:sp>
      <p:pic>
        <p:nvPicPr>
          <p:cNvPr id="8194" name="Picture 2" descr="Satellite PNGs for Free Download">
            <a:extLst>
              <a:ext uri="{FF2B5EF4-FFF2-40B4-BE49-F238E27FC236}">
                <a16:creationId xmlns:a16="http://schemas.microsoft.com/office/drawing/2014/main" id="{5B8648A0-CCBA-605A-3876-328519C0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98063">
            <a:off x="2098276" y="1689674"/>
            <a:ext cx="990601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p&#10;&#10;Description automatically generated">
            <a:extLst>
              <a:ext uri="{FF2B5EF4-FFF2-40B4-BE49-F238E27FC236}">
                <a16:creationId xmlns:a16="http://schemas.microsoft.com/office/drawing/2014/main" id="{EDF4FD75-546C-FA05-05A8-EA4CECFF7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r="3400" b="-771"/>
          <a:stretch/>
        </p:blipFill>
        <p:spPr bwMode="auto">
          <a:xfrm>
            <a:off x="239337" y="1985031"/>
            <a:ext cx="1742894" cy="1743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270193D-8C59-9775-1526-6F06B87E38CB}"/>
              </a:ext>
            </a:extLst>
          </p:cNvPr>
          <p:cNvCxnSpPr>
            <a:cxnSpLocks/>
          </p:cNvCxnSpPr>
          <p:nvPr/>
        </p:nvCxnSpPr>
        <p:spPr>
          <a:xfrm flipV="1">
            <a:off x="1221575" y="2456163"/>
            <a:ext cx="1048194" cy="3426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F434B5F-6459-553C-7DA1-442C500F8E5C}"/>
              </a:ext>
            </a:extLst>
          </p:cNvPr>
          <p:cNvCxnSpPr>
            <a:cxnSpLocks/>
          </p:cNvCxnSpPr>
          <p:nvPr/>
        </p:nvCxnSpPr>
        <p:spPr>
          <a:xfrm flipV="1">
            <a:off x="1048847" y="2369641"/>
            <a:ext cx="1220922" cy="3643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9A3E250-F5F5-BBDF-290C-F72A4089CDFB}"/>
              </a:ext>
            </a:extLst>
          </p:cNvPr>
          <p:cNvSpPr txBox="1"/>
          <p:nvPr/>
        </p:nvSpPr>
        <p:spPr>
          <a:xfrm>
            <a:off x="1753298" y="26141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venir Book" panose="02000503020000020003" pitchFamily="2" charset="0"/>
                <a:cs typeface="Shree Devanagari 714" panose="02000600000000000000" pitchFamily="2" charset="0"/>
              </a:rPr>
              <a:t>VH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349283-F9BF-ACC2-9D64-613B35980923}"/>
              </a:ext>
            </a:extLst>
          </p:cNvPr>
          <p:cNvSpPr txBox="1"/>
          <p:nvPr/>
        </p:nvSpPr>
        <p:spPr>
          <a:xfrm>
            <a:off x="1761216" y="200030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venir Book" panose="02000503020000020003" pitchFamily="2" charset="0"/>
                <a:cs typeface="Shree Devanagari 714" panose="02000600000000000000" pitchFamily="2" charset="0"/>
              </a:rPr>
              <a:t>VV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86BB539-7773-003C-46A3-0A646A697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5" t="4223" r="9085"/>
          <a:stretch/>
        </p:blipFill>
        <p:spPr>
          <a:xfrm>
            <a:off x="7004787" y="1922521"/>
            <a:ext cx="3466043" cy="1957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D3E43B1-2C8B-CBF1-74C6-B7BABB462C33}"/>
                  </a:ext>
                </a:extLst>
              </p:cNvPr>
              <p:cNvSpPr txBox="1"/>
              <p:nvPr/>
            </p:nvSpPr>
            <p:spPr>
              <a:xfrm>
                <a:off x="10521832" y="2450156"/>
                <a:ext cx="1410769" cy="406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𝑉𝐻</m:t>
                          </m:r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𝑉𝐻</m:t>
                          </m:r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den>
                      </m:f>
                      <m:r>
                        <a:rPr lang="fr-FR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fr-FR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D3E43B1-2C8B-CBF1-74C6-B7BABB462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832" y="2450156"/>
                <a:ext cx="1410769" cy="406906"/>
              </a:xfrm>
              <a:prstGeom prst="rect">
                <a:avLst/>
              </a:prstGeom>
              <a:blipFill>
                <a:blip r:embed="rId5"/>
                <a:stretch>
                  <a:fillRect t="-2941"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18109B4-E3EA-B04D-C76D-789C75280D35}"/>
                  </a:ext>
                </a:extLst>
              </p:cNvPr>
              <p:cNvSpPr txBox="1"/>
              <p:nvPr/>
            </p:nvSpPr>
            <p:spPr>
              <a:xfrm>
                <a:off x="10817714" y="1858727"/>
                <a:ext cx="8489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𝑉𝐻</m:t>
                      </m:r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𝑉𝑉</m:t>
                      </m:r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fr-FR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618109B4-E3EA-B04D-C76D-789C75280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714" y="1858727"/>
                <a:ext cx="848950" cy="215444"/>
              </a:xfrm>
              <a:prstGeom prst="rect">
                <a:avLst/>
              </a:prstGeom>
              <a:blipFill>
                <a:blip r:embed="rId6"/>
                <a:stretch>
                  <a:fillRect l="-4478" t="-11111" r="-4478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8E8C125-359A-F923-E49B-37B056FC562C}"/>
                  </a:ext>
                </a:extLst>
              </p:cNvPr>
              <p:cNvSpPr txBox="1"/>
              <p:nvPr/>
            </p:nvSpPr>
            <p:spPr>
              <a:xfrm>
                <a:off x="10787770" y="3168210"/>
                <a:ext cx="878894" cy="407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4∗</m:t>
                          </m:r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𝑉𝐻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𝑉𝐻</m:t>
                          </m:r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den>
                      </m:f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fr-FR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8E8C125-359A-F923-E49B-37B056FC5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770" y="3168210"/>
                <a:ext cx="878894" cy="407547"/>
              </a:xfrm>
              <a:prstGeom prst="rect">
                <a:avLst/>
              </a:prstGeom>
              <a:blipFill>
                <a:blip r:embed="rId7"/>
                <a:stretch>
                  <a:fillRect l="-4286" t="-3030" r="-4286" b="-151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au 29">
            <a:extLst>
              <a:ext uri="{FF2B5EF4-FFF2-40B4-BE49-F238E27FC236}">
                <a16:creationId xmlns:a16="http://schemas.microsoft.com/office/drawing/2014/main" id="{62868444-E4B4-9DEA-56CC-B37184B98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422989"/>
              </p:ext>
            </p:extLst>
          </p:nvPr>
        </p:nvGraphicFramePr>
        <p:xfrm>
          <a:off x="273210" y="4855788"/>
          <a:ext cx="3453871" cy="1112520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910900">
                  <a:extLst>
                    <a:ext uri="{9D8B030D-6E8A-4147-A177-3AD203B41FA5}">
                      <a16:colId xmlns:a16="http://schemas.microsoft.com/office/drawing/2014/main" val="4157914862"/>
                    </a:ext>
                  </a:extLst>
                </a:gridCol>
                <a:gridCol w="963397">
                  <a:extLst>
                    <a:ext uri="{9D8B030D-6E8A-4147-A177-3AD203B41FA5}">
                      <a16:colId xmlns:a16="http://schemas.microsoft.com/office/drawing/2014/main" val="3839173055"/>
                    </a:ext>
                  </a:extLst>
                </a:gridCol>
                <a:gridCol w="912968">
                  <a:extLst>
                    <a:ext uri="{9D8B030D-6E8A-4147-A177-3AD203B41FA5}">
                      <a16:colId xmlns:a16="http://schemas.microsoft.com/office/drawing/2014/main" val="1300789902"/>
                    </a:ext>
                  </a:extLst>
                </a:gridCol>
                <a:gridCol w="666606">
                  <a:extLst>
                    <a:ext uri="{9D8B030D-6E8A-4147-A177-3AD203B41FA5}">
                      <a16:colId xmlns:a16="http://schemas.microsoft.com/office/drawing/2014/main" val="4168925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Moyenne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Écart-type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Médiane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62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0.37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0.39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38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00B050"/>
                          </a:solidFill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00B050"/>
                          </a:solidFill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00B050"/>
                          </a:solidFill>
                        </a:rPr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00B05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911365"/>
                  </a:ext>
                </a:extLst>
              </a:tr>
            </a:tbl>
          </a:graphicData>
        </a:graphic>
      </p:graphicFrame>
      <p:sp>
        <p:nvSpPr>
          <p:cNvPr id="34" name="AutoShape 4" descr="Qu'est-ce qu'une forêt aléatoire ? | TIBCO Software">
            <a:extLst>
              <a:ext uri="{FF2B5EF4-FFF2-40B4-BE49-F238E27FC236}">
                <a16:creationId xmlns:a16="http://schemas.microsoft.com/office/drawing/2014/main" id="{00CCFB70-A41F-C5BB-83CA-F919236D3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4233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89FB9CA-22C0-0616-F659-2AD223C83B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121" b="51944"/>
          <a:stretch/>
        </p:blipFill>
        <p:spPr>
          <a:xfrm>
            <a:off x="4704742" y="4790897"/>
            <a:ext cx="3078068" cy="867904"/>
          </a:xfrm>
          <a:prstGeom prst="rect">
            <a:avLst/>
          </a:prstGeom>
        </p:spPr>
      </p:pic>
      <p:sp>
        <p:nvSpPr>
          <p:cNvPr id="41" name="Ellipse 40">
            <a:extLst>
              <a:ext uri="{FF2B5EF4-FFF2-40B4-BE49-F238E27FC236}">
                <a16:creationId xmlns:a16="http://schemas.microsoft.com/office/drawing/2014/main" id="{221446F5-0DD6-6773-53B0-EBE9E9B9ECF4}"/>
              </a:ext>
            </a:extLst>
          </p:cNvPr>
          <p:cNvSpPr/>
          <p:nvPr/>
        </p:nvSpPr>
        <p:spPr>
          <a:xfrm>
            <a:off x="1552857" y="2077533"/>
            <a:ext cx="208359" cy="2164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1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B5B9F2D-2878-ED9F-97E4-388605194EA5}"/>
              </a:ext>
            </a:extLst>
          </p:cNvPr>
          <p:cNvSpPr/>
          <p:nvPr/>
        </p:nvSpPr>
        <p:spPr>
          <a:xfrm>
            <a:off x="1545452" y="2680590"/>
            <a:ext cx="208359" cy="2164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2</a:t>
            </a:r>
          </a:p>
        </p:txBody>
      </p:sp>
      <p:pic>
        <p:nvPicPr>
          <p:cNvPr id="8200" name="Picture 8" descr="EY Global - Home | Building a better working world">
            <a:extLst>
              <a:ext uri="{FF2B5EF4-FFF2-40B4-BE49-F238E27FC236}">
                <a16:creationId xmlns:a16="http://schemas.microsoft.com/office/drawing/2014/main" id="{7B6BE57C-5AEB-72D3-EC7F-ED44FF9A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08" y="79021"/>
            <a:ext cx="620637" cy="62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Tableau 48">
            <a:extLst>
              <a:ext uri="{FF2B5EF4-FFF2-40B4-BE49-F238E27FC236}">
                <a16:creationId xmlns:a16="http://schemas.microsoft.com/office/drawing/2014/main" id="{A75BC2BD-9B39-6359-19EA-BA6CAC1F4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25038"/>
              </p:ext>
            </p:extLst>
          </p:nvPr>
        </p:nvGraphicFramePr>
        <p:xfrm>
          <a:off x="3861187" y="2295824"/>
          <a:ext cx="900000" cy="9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000">
                  <a:extLst>
                    <a:ext uri="{9D8B030D-6E8A-4147-A177-3AD203B41FA5}">
                      <a16:colId xmlns:a16="http://schemas.microsoft.com/office/drawing/2014/main" val="1025933207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194266724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1118438259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086344094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48887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40310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79032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761492"/>
                  </a:ext>
                </a:extLst>
              </a:tr>
            </a:tbl>
          </a:graphicData>
        </a:graphic>
      </p:graphicFrame>
      <p:sp>
        <p:nvSpPr>
          <p:cNvPr id="50" name="ZoneTexte 49">
            <a:extLst>
              <a:ext uri="{FF2B5EF4-FFF2-40B4-BE49-F238E27FC236}">
                <a16:creationId xmlns:a16="http://schemas.microsoft.com/office/drawing/2014/main" id="{3EFAD3EB-E2D1-9E25-9278-0142E244C897}"/>
              </a:ext>
            </a:extLst>
          </p:cNvPr>
          <p:cNvSpPr txBox="1"/>
          <p:nvPr/>
        </p:nvSpPr>
        <p:spPr>
          <a:xfrm>
            <a:off x="5628649" y="2641447"/>
            <a:ext cx="180000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F803E97-C607-B733-E35E-8DE6C9886B0F}"/>
              </a:ext>
            </a:extLst>
          </p:cNvPr>
          <p:cNvCxnSpPr>
            <a:cxnSpLocks/>
          </p:cNvCxnSpPr>
          <p:nvPr/>
        </p:nvCxnSpPr>
        <p:spPr>
          <a:xfrm>
            <a:off x="4885949" y="2744038"/>
            <a:ext cx="464984" cy="17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èche vers la droite 52">
            <a:extLst>
              <a:ext uri="{FF2B5EF4-FFF2-40B4-BE49-F238E27FC236}">
                <a16:creationId xmlns:a16="http://schemas.microsoft.com/office/drawing/2014/main" id="{BCC7EAE4-F787-B056-64F3-098A9317C4DB}"/>
              </a:ext>
            </a:extLst>
          </p:cNvPr>
          <p:cNvSpPr/>
          <p:nvPr/>
        </p:nvSpPr>
        <p:spPr>
          <a:xfrm>
            <a:off x="2947979" y="2637622"/>
            <a:ext cx="504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 vers la droite 53">
            <a:extLst>
              <a:ext uri="{FF2B5EF4-FFF2-40B4-BE49-F238E27FC236}">
                <a16:creationId xmlns:a16="http://schemas.microsoft.com/office/drawing/2014/main" id="{5EA32050-A9D3-45A9-0138-9BDE59A3628C}"/>
              </a:ext>
            </a:extLst>
          </p:cNvPr>
          <p:cNvSpPr/>
          <p:nvPr/>
        </p:nvSpPr>
        <p:spPr>
          <a:xfrm>
            <a:off x="6248398" y="2604137"/>
            <a:ext cx="504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735F8E9D-1155-17D1-C19A-4D93DE260039}"/>
              </a:ext>
            </a:extLst>
          </p:cNvPr>
          <p:cNvSpPr txBox="1"/>
          <p:nvPr/>
        </p:nvSpPr>
        <p:spPr>
          <a:xfrm>
            <a:off x="3902216" y="1322830"/>
            <a:ext cx="27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Moyennage des valeurs VH et VV </a:t>
            </a:r>
          </a:p>
          <a:p>
            <a:r>
              <a:rPr lang="fr-FR" sz="1400" dirty="0">
                <a:solidFill>
                  <a:schemeClr val="bg1"/>
                </a:solidFill>
              </a:rPr>
              <a:t>sur une fenêtre de pixels 10x10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4B719F6-1253-B9AB-ED1F-01503B347C43}"/>
              </a:ext>
            </a:extLst>
          </p:cNvPr>
          <p:cNvSpPr txBox="1"/>
          <p:nvPr/>
        </p:nvSpPr>
        <p:spPr>
          <a:xfrm>
            <a:off x="7441646" y="1316360"/>
            <a:ext cx="351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Choix d’une combinaison unique de VH et VV </a:t>
            </a:r>
          </a:p>
          <a:p>
            <a:r>
              <a:rPr lang="fr-FR" sz="1400" dirty="0">
                <a:solidFill>
                  <a:schemeClr val="bg1"/>
                </a:solidFill>
              </a:rPr>
              <a:t>permettant de distinguer le riz du non-riz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97EF045-902A-9152-4B5B-8EEAB6A06713}"/>
              </a:ext>
            </a:extLst>
          </p:cNvPr>
          <p:cNvSpPr txBox="1"/>
          <p:nvPr/>
        </p:nvSpPr>
        <p:spPr>
          <a:xfrm>
            <a:off x="657575" y="1312059"/>
            <a:ext cx="234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Recueil des données </a:t>
            </a:r>
          </a:p>
          <a:p>
            <a:r>
              <a:rPr lang="fr-FR" sz="1400" dirty="0">
                <a:solidFill>
                  <a:schemeClr val="bg1"/>
                </a:solidFill>
              </a:rPr>
              <a:t>du satellite Sentinel 1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F821BB83-DA53-A294-41CF-2B062048CFF7}"/>
              </a:ext>
            </a:extLst>
          </p:cNvPr>
          <p:cNvSpPr/>
          <p:nvPr/>
        </p:nvSpPr>
        <p:spPr>
          <a:xfrm>
            <a:off x="249319" y="1388534"/>
            <a:ext cx="396000" cy="39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4DF44F33-97E8-8B1B-FE43-CC085A59BFD9}"/>
              </a:ext>
            </a:extLst>
          </p:cNvPr>
          <p:cNvSpPr/>
          <p:nvPr/>
        </p:nvSpPr>
        <p:spPr>
          <a:xfrm>
            <a:off x="3477613" y="1386440"/>
            <a:ext cx="396000" cy="39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44C10FE6-5642-A116-FE04-16D58A59CD7C}"/>
              </a:ext>
            </a:extLst>
          </p:cNvPr>
          <p:cNvSpPr/>
          <p:nvPr/>
        </p:nvSpPr>
        <p:spPr>
          <a:xfrm>
            <a:off x="7004787" y="1386440"/>
            <a:ext cx="396000" cy="39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E1DE283-08AA-E15B-0D5D-4A6437546EC3}"/>
              </a:ext>
            </a:extLst>
          </p:cNvPr>
          <p:cNvSpPr/>
          <p:nvPr/>
        </p:nvSpPr>
        <p:spPr>
          <a:xfrm>
            <a:off x="249319" y="4309027"/>
            <a:ext cx="396000" cy="39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EF1CEAB-78E2-393B-D0D1-B6D366B62F9B}"/>
              </a:ext>
            </a:extLst>
          </p:cNvPr>
          <p:cNvSpPr txBox="1"/>
          <p:nvPr/>
        </p:nvSpPr>
        <p:spPr>
          <a:xfrm>
            <a:off x="654075" y="4226436"/>
            <a:ext cx="234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Extraction de caractéristiques des signaux</a:t>
            </a:r>
          </a:p>
        </p:txBody>
      </p:sp>
      <p:sp>
        <p:nvSpPr>
          <p:cNvPr id="8192" name="Rectangle : coins arrondis 8191">
            <a:extLst>
              <a:ext uri="{FF2B5EF4-FFF2-40B4-BE49-F238E27FC236}">
                <a16:creationId xmlns:a16="http://schemas.microsoft.com/office/drawing/2014/main" id="{7B206055-B5D2-D1B1-F92F-5BBE65D02E2E}"/>
              </a:ext>
            </a:extLst>
          </p:cNvPr>
          <p:cNvSpPr/>
          <p:nvPr/>
        </p:nvSpPr>
        <p:spPr>
          <a:xfrm>
            <a:off x="4704742" y="4309027"/>
            <a:ext cx="396000" cy="39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193" name="ZoneTexte 8192">
            <a:extLst>
              <a:ext uri="{FF2B5EF4-FFF2-40B4-BE49-F238E27FC236}">
                <a16:creationId xmlns:a16="http://schemas.microsoft.com/office/drawing/2014/main" id="{7A44CC18-0FBA-2B8A-9D32-13E2E6B91D13}"/>
              </a:ext>
            </a:extLst>
          </p:cNvPr>
          <p:cNvSpPr txBox="1"/>
          <p:nvPr/>
        </p:nvSpPr>
        <p:spPr>
          <a:xfrm>
            <a:off x="5100742" y="4265855"/>
            <a:ext cx="249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Entrainement d’un algorithme d’IA, le </a:t>
            </a:r>
            <a:r>
              <a:rPr lang="fr-FR" sz="1400" dirty="0" err="1">
                <a:solidFill>
                  <a:schemeClr val="bg1"/>
                </a:solidFill>
              </a:rPr>
              <a:t>Random</a:t>
            </a:r>
            <a:r>
              <a:rPr lang="fr-FR" sz="1400" dirty="0">
                <a:solidFill>
                  <a:schemeClr val="bg1"/>
                </a:solidFill>
              </a:rPr>
              <a:t> Forest</a:t>
            </a:r>
          </a:p>
        </p:txBody>
      </p:sp>
      <p:sp>
        <p:nvSpPr>
          <p:cNvPr id="8195" name="Rectangle : coins arrondis 8194">
            <a:extLst>
              <a:ext uri="{FF2B5EF4-FFF2-40B4-BE49-F238E27FC236}">
                <a16:creationId xmlns:a16="http://schemas.microsoft.com/office/drawing/2014/main" id="{E15EEE7C-A356-DE7F-6F7D-37E28D2176EC}"/>
              </a:ext>
            </a:extLst>
          </p:cNvPr>
          <p:cNvSpPr/>
          <p:nvPr/>
        </p:nvSpPr>
        <p:spPr>
          <a:xfrm>
            <a:off x="8738639" y="4309027"/>
            <a:ext cx="396000" cy="39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196" name="Flèche vers la droite 8195">
            <a:extLst>
              <a:ext uri="{FF2B5EF4-FFF2-40B4-BE49-F238E27FC236}">
                <a16:creationId xmlns:a16="http://schemas.microsoft.com/office/drawing/2014/main" id="{6C8C16B7-B122-E0C4-8645-B2EF8C7BD701}"/>
              </a:ext>
            </a:extLst>
          </p:cNvPr>
          <p:cNvSpPr/>
          <p:nvPr/>
        </p:nvSpPr>
        <p:spPr>
          <a:xfrm>
            <a:off x="4032713" y="5042716"/>
            <a:ext cx="504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97" name="Flèche vers la droite 8196">
            <a:extLst>
              <a:ext uri="{FF2B5EF4-FFF2-40B4-BE49-F238E27FC236}">
                <a16:creationId xmlns:a16="http://schemas.microsoft.com/office/drawing/2014/main" id="{379756D2-E942-97B9-F09E-C83570722AAA}"/>
              </a:ext>
            </a:extLst>
          </p:cNvPr>
          <p:cNvSpPr/>
          <p:nvPr/>
        </p:nvSpPr>
        <p:spPr>
          <a:xfrm>
            <a:off x="8032205" y="5042716"/>
            <a:ext cx="504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99" name="ZoneTexte 8198">
            <a:extLst>
              <a:ext uri="{FF2B5EF4-FFF2-40B4-BE49-F238E27FC236}">
                <a16:creationId xmlns:a16="http://schemas.microsoft.com/office/drawing/2014/main" id="{F3AB842A-A189-DAFC-3681-2F347EC217DB}"/>
              </a:ext>
            </a:extLst>
          </p:cNvPr>
          <p:cNvSpPr txBox="1"/>
          <p:nvPr/>
        </p:nvSpPr>
        <p:spPr>
          <a:xfrm>
            <a:off x="9134639" y="4307650"/>
            <a:ext cx="249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Évaluation du modèle entrainé </a:t>
            </a:r>
          </a:p>
        </p:txBody>
      </p:sp>
      <p:sp>
        <p:nvSpPr>
          <p:cNvPr id="8201" name="ZoneTexte 8200">
            <a:extLst>
              <a:ext uri="{FF2B5EF4-FFF2-40B4-BE49-F238E27FC236}">
                <a16:creationId xmlns:a16="http://schemas.microsoft.com/office/drawing/2014/main" id="{5D4B4F61-A9E0-28D6-67B3-F81D73B39635}"/>
              </a:ext>
            </a:extLst>
          </p:cNvPr>
          <p:cNvSpPr txBox="1"/>
          <p:nvPr/>
        </p:nvSpPr>
        <p:spPr>
          <a:xfrm>
            <a:off x="9349657" y="5049564"/>
            <a:ext cx="1877559" cy="5232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Score: 0,99</a:t>
            </a:r>
          </a:p>
        </p:txBody>
      </p:sp>
      <p:sp>
        <p:nvSpPr>
          <p:cNvPr id="8202" name="ZoneTexte 8201">
            <a:extLst>
              <a:ext uri="{FF2B5EF4-FFF2-40B4-BE49-F238E27FC236}">
                <a16:creationId xmlns:a16="http://schemas.microsoft.com/office/drawing/2014/main" id="{DC2BD927-2426-C481-3858-5F5C76917DA0}"/>
              </a:ext>
            </a:extLst>
          </p:cNvPr>
          <p:cNvSpPr txBox="1"/>
          <p:nvPr/>
        </p:nvSpPr>
        <p:spPr>
          <a:xfrm>
            <a:off x="5718649" y="6249706"/>
            <a:ext cx="1186101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Riz ou Non-Riz ?</a:t>
            </a:r>
          </a:p>
        </p:txBody>
      </p:sp>
      <p:cxnSp>
        <p:nvCxnSpPr>
          <p:cNvPr id="8204" name="Connecteur droit avec flèche 8203">
            <a:extLst>
              <a:ext uri="{FF2B5EF4-FFF2-40B4-BE49-F238E27FC236}">
                <a16:creationId xmlns:a16="http://schemas.microsoft.com/office/drawing/2014/main" id="{A966F046-71BC-2C52-8422-8B827C13DFD3}"/>
              </a:ext>
            </a:extLst>
          </p:cNvPr>
          <p:cNvCxnSpPr/>
          <p:nvPr/>
        </p:nvCxnSpPr>
        <p:spPr>
          <a:xfrm>
            <a:off x="5189528" y="5658801"/>
            <a:ext cx="619121" cy="5274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5" name="Connecteur droit avec flèche 8204">
            <a:extLst>
              <a:ext uri="{FF2B5EF4-FFF2-40B4-BE49-F238E27FC236}">
                <a16:creationId xmlns:a16="http://schemas.microsoft.com/office/drawing/2014/main" id="{16986E9F-EBF7-7B5A-3233-641E0AB20B15}"/>
              </a:ext>
            </a:extLst>
          </p:cNvPr>
          <p:cNvCxnSpPr>
            <a:cxnSpLocks/>
          </p:cNvCxnSpPr>
          <p:nvPr/>
        </p:nvCxnSpPr>
        <p:spPr>
          <a:xfrm>
            <a:off x="6242524" y="5658801"/>
            <a:ext cx="0" cy="5274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7" name="Connecteur droit avec flèche 8206">
            <a:extLst>
              <a:ext uri="{FF2B5EF4-FFF2-40B4-BE49-F238E27FC236}">
                <a16:creationId xmlns:a16="http://schemas.microsoft.com/office/drawing/2014/main" id="{644AC89E-0812-DDE2-81B6-25C90EBF3694}"/>
              </a:ext>
            </a:extLst>
          </p:cNvPr>
          <p:cNvCxnSpPr>
            <a:cxnSpLocks/>
          </p:cNvCxnSpPr>
          <p:nvPr/>
        </p:nvCxnSpPr>
        <p:spPr>
          <a:xfrm flipH="1">
            <a:off x="6687523" y="5658801"/>
            <a:ext cx="571001" cy="5274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8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D14BF-9D45-C84E-9725-ACEBD774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Sommaire</a:t>
            </a:r>
            <a:endParaRPr lang="en-US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5D9AC3-16FD-181B-D687-4A5C170B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Présentation du problème</a:t>
            </a:r>
          </a:p>
          <a:p>
            <a:pPr>
              <a:lnSpc>
                <a:spcPct val="150000"/>
              </a:lnSpc>
            </a:pPr>
            <a:r>
              <a:rPr lang="fr-FR" dirty="0"/>
              <a:t>Méthodologie</a:t>
            </a:r>
          </a:p>
          <a:p>
            <a:pPr>
              <a:lnSpc>
                <a:spcPct val="150000"/>
              </a:lnSpc>
            </a:pPr>
            <a:r>
              <a:rPr lang="fr-FR" dirty="0"/>
              <a:t>Pistes d’amélioration</a:t>
            </a:r>
          </a:p>
          <a:p>
            <a:pPr>
              <a:lnSpc>
                <a:spcPct val="150000"/>
              </a:lnSpc>
            </a:pPr>
            <a:r>
              <a:rPr lang="fr-FR" dirty="0"/>
              <a:t>Conclusion: Business case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58B26D-24AE-B02F-5A5A-1CDD1F4D1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F71A-200B-5D43-9B85-70F36432D247}" type="datetime1">
              <a:rPr lang="fr-FR" smtClean="0"/>
              <a:t>23/05/2023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FA39CA-87BB-8D97-D84E-2210BCB2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t>3</a:t>
            </a:fld>
            <a:endParaRPr lang="en-US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8912EAE-B7B8-92E2-EA5F-8486824F176B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6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DFE1A-CFA0-31A1-24D1-B900708B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Présentation</a:t>
            </a:r>
            <a:r>
              <a:rPr lang="en-US" b="1" dirty="0"/>
              <a:t> du </a:t>
            </a:r>
            <a:r>
              <a:rPr lang="en-US" b="1" dirty="0" err="1"/>
              <a:t>problème</a:t>
            </a:r>
            <a:endParaRPr lang="en-US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095C4A-3093-7678-6069-8F432B3D5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44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Objectif</a:t>
            </a:r>
            <a:r>
              <a:rPr lang="fr-FR" sz="2000" dirty="0"/>
              <a:t>: prédire la présence de cultures de riz à 250 géolocalisations (latitude et longitude) dans la province d'An </a:t>
            </a:r>
            <a:r>
              <a:rPr lang="fr-FR" sz="2000" dirty="0" err="1"/>
              <a:t>Giang</a:t>
            </a:r>
            <a:r>
              <a:rPr lang="fr-FR" sz="2000" dirty="0"/>
              <a:t> au Vietnam en utilisant des données satellitaires.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u="sng" dirty="0"/>
              <a:t>Données:</a:t>
            </a:r>
            <a:r>
              <a:rPr lang="fr-FR" sz="2000" dirty="0"/>
              <a:t> évolution temporelle de 2 bandes (signaux) radio à 5.4 GHz du satellite Sentinel-1, l’une étant polarisée horizontalement (VH) et l’autre verticalement (VV).</a:t>
            </a:r>
          </a:p>
          <a:p>
            <a:pPr marL="0" indent="0">
              <a:buNone/>
            </a:pPr>
            <a:r>
              <a:rPr lang="fr-FR" sz="2000" dirty="0"/>
              <a:t>Au total, 600 données d’entrainement pour 250 données de prédiction.</a:t>
            </a:r>
          </a:p>
          <a:p>
            <a:pPr marL="0" indent="0">
              <a:buNone/>
            </a:pPr>
            <a:endParaRPr lang="fr-FR" sz="2000" u="sng" dirty="0"/>
          </a:p>
          <a:p>
            <a:pPr marL="0" indent="0">
              <a:buNone/>
            </a:pPr>
            <a:r>
              <a:rPr lang="fr-FR" sz="2000" u="sng" dirty="0"/>
              <a:t>Problème en science des données: c</a:t>
            </a:r>
            <a:r>
              <a:rPr lang="fr-FR" sz="2000" dirty="0"/>
              <a:t>lassification de géolocalisations en ‘Riz’ (1) ou ‘Non Riz’ (0).</a:t>
            </a:r>
            <a:endParaRPr lang="fr-FR" sz="2000" u="sng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22D8A0B-8E03-077B-1D9E-23D91CC5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FE22-351F-2B44-ADB9-7DEDA2FA6CA7}" type="datetime1">
              <a:rPr lang="fr-FR" smtClean="0"/>
              <a:t>23/05/2023</a:t>
            </a:fld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6DB6CE-20AC-0440-8FF1-00260950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098" name="Picture 2" descr="Introduction to SAR - HyP3">
            <a:extLst>
              <a:ext uri="{FF2B5EF4-FFF2-40B4-BE49-F238E27FC236}">
                <a16:creationId xmlns:a16="http://schemas.microsoft.com/office/drawing/2014/main" id="{5378F293-0770-28A4-C325-82F8BE38B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70"/>
          <a:stretch/>
        </p:blipFill>
        <p:spPr bwMode="auto">
          <a:xfrm>
            <a:off x="7361260" y="4535740"/>
            <a:ext cx="4015409" cy="14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p&#10;&#10;Description automatically generated">
            <a:extLst>
              <a:ext uri="{FF2B5EF4-FFF2-40B4-BE49-F238E27FC236}">
                <a16:creationId xmlns:a16="http://schemas.microsoft.com/office/drawing/2014/main" id="{B5F1BDF9-DF87-CCA0-CF22-D23994AE5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400" b="-771"/>
          <a:stretch/>
        </p:blipFill>
        <p:spPr bwMode="auto">
          <a:xfrm>
            <a:off x="7698658" y="1690688"/>
            <a:ext cx="2608965" cy="2608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3179563-CD1A-E4DC-D00E-8A61BF5407BA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18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0EDF1-96FC-2304-2BCF-1BD124D6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Méthodologie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743836-72A5-0733-1B9E-B08D5344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F05-B188-554A-ABCA-F0411E2A8AB4}" type="datetime1">
              <a:rPr lang="fr-FR" smtClean="0"/>
              <a:t>23/05/2023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8317A3-1937-A4CF-AED9-39AD7253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5A1A92D-34BA-47F7-29A0-50F0F2E28E66}"/>
              </a:ext>
            </a:extLst>
          </p:cNvPr>
          <p:cNvSpPr/>
          <p:nvPr/>
        </p:nvSpPr>
        <p:spPr>
          <a:xfrm>
            <a:off x="816404" y="1812235"/>
            <a:ext cx="2016000" cy="79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Prétraitement des données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E72566B-A142-0C82-3F58-88C17B7DDD73}"/>
              </a:ext>
            </a:extLst>
          </p:cNvPr>
          <p:cNvSpPr/>
          <p:nvPr/>
        </p:nvSpPr>
        <p:spPr>
          <a:xfrm>
            <a:off x="3616839" y="1812235"/>
            <a:ext cx="2016000" cy="79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Extraction de caractéristiques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119F609-CBDD-1C4A-D104-D524447A20EB}"/>
              </a:ext>
            </a:extLst>
          </p:cNvPr>
          <p:cNvSpPr/>
          <p:nvPr/>
        </p:nvSpPr>
        <p:spPr>
          <a:xfrm>
            <a:off x="6377969" y="1812235"/>
            <a:ext cx="2016000" cy="79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Entrainement du modèle 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A23E95A-9775-3F67-0BA4-63BEBDF926F1}"/>
              </a:ext>
            </a:extLst>
          </p:cNvPr>
          <p:cNvSpPr/>
          <p:nvPr/>
        </p:nvSpPr>
        <p:spPr>
          <a:xfrm>
            <a:off x="9137741" y="1812235"/>
            <a:ext cx="2016000" cy="79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Évaluation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7111CBC-D2DD-3988-5E29-657CD485FA95}"/>
              </a:ext>
            </a:extLst>
          </p:cNvPr>
          <p:cNvSpPr/>
          <p:nvPr/>
        </p:nvSpPr>
        <p:spPr>
          <a:xfrm>
            <a:off x="3028136" y="2030895"/>
            <a:ext cx="361122" cy="2948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E4730BD7-02B3-891E-219E-48F7B60C9AAA}"/>
              </a:ext>
            </a:extLst>
          </p:cNvPr>
          <p:cNvSpPr/>
          <p:nvPr/>
        </p:nvSpPr>
        <p:spPr>
          <a:xfrm>
            <a:off x="5824843" y="2060804"/>
            <a:ext cx="361122" cy="2948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BFDEA15C-2BC5-E1CC-8C03-C081A1DCA6A4}"/>
              </a:ext>
            </a:extLst>
          </p:cNvPr>
          <p:cNvSpPr/>
          <p:nvPr/>
        </p:nvSpPr>
        <p:spPr>
          <a:xfrm>
            <a:off x="8585294" y="2060804"/>
            <a:ext cx="361122" cy="2948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EE350F2-DE46-1EA8-2547-19803D3FEEFA}"/>
              </a:ext>
            </a:extLst>
          </p:cNvPr>
          <p:cNvSpPr txBox="1"/>
          <p:nvPr/>
        </p:nvSpPr>
        <p:spPr>
          <a:xfrm>
            <a:off x="785503" y="2823196"/>
            <a:ext cx="20159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/>
              <a:t>Choix d’un indice de végétation</a:t>
            </a:r>
          </a:p>
          <a:p>
            <a:endParaRPr lang="fr-FR" sz="10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Choix d’une fenêtre de pixel</a:t>
            </a:r>
          </a:p>
          <a:p>
            <a:endParaRPr lang="fr-FR" sz="1000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Sélection d’un intervalle de temps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5F674D0-F185-8310-519C-36347C4FB9FD}"/>
              </a:ext>
            </a:extLst>
          </p:cNvPr>
          <p:cNvSpPr txBox="1"/>
          <p:nvPr/>
        </p:nvSpPr>
        <p:spPr>
          <a:xfrm>
            <a:off x="3616839" y="2823196"/>
            <a:ext cx="2007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/>
              <a:t>Passage de données temporelles à des données caractéristiques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53D8640-1246-52D1-CFD5-46AFD57DB3A9}"/>
              </a:ext>
            </a:extLst>
          </p:cNvPr>
          <p:cNvSpPr txBox="1"/>
          <p:nvPr/>
        </p:nvSpPr>
        <p:spPr>
          <a:xfrm>
            <a:off x="6386408" y="2796028"/>
            <a:ext cx="2007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/>
              <a:t>Sélection et entrainement d’un modèle d’apprentissage supervisé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F82E62C-D862-8E86-1176-4A71C39BFF31}"/>
              </a:ext>
            </a:extLst>
          </p:cNvPr>
          <p:cNvSpPr txBox="1"/>
          <p:nvPr/>
        </p:nvSpPr>
        <p:spPr>
          <a:xfrm>
            <a:off x="9137741" y="2825835"/>
            <a:ext cx="200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/>
              <a:t>Évaluation du modèle selon une métrique de classification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BE98519-D646-6D2B-540E-16067E9797AD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69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F22838B-AD32-1705-5E3F-5042325CF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04" y="3058866"/>
            <a:ext cx="7157131" cy="357856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674FAC-5AFD-4EDA-3BDD-4ED7B0F9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Prétraitement</a:t>
            </a:r>
            <a:r>
              <a:rPr lang="en-US" b="1" dirty="0"/>
              <a:t> des </a:t>
            </a:r>
            <a:r>
              <a:rPr lang="en-US" b="1" dirty="0" err="1"/>
              <a:t>données</a:t>
            </a:r>
            <a:endParaRPr lang="en-US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7A0FD6-FBCB-5E57-2B34-70E811AAE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u="sng" dirty="0"/>
              <a:t>Indice de végétation:</a:t>
            </a:r>
            <a:r>
              <a:rPr lang="fr-FR" sz="2000" dirty="0"/>
              <a:t> combiner les deux bandes temporelles pour obtenir une seule évolution temporelle, plus facile à classifier.</a:t>
            </a:r>
            <a:endParaRPr lang="fr-FR" sz="2000" u="sng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FA0120-7D0A-5815-6CBF-099F6495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F05-B188-554A-ABCA-F0411E2A8AB4}" type="datetime1">
              <a:rPr lang="fr-FR" smtClean="0"/>
              <a:t>23/05/2023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4B9BBB-F74A-A77A-23C9-E2748217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6EF64EB-2D80-3F75-19D6-38F3FB1E3A40}"/>
                  </a:ext>
                </a:extLst>
              </p:cNvPr>
              <p:cNvSpPr txBox="1"/>
              <p:nvPr/>
            </p:nvSpPr>
            <p:spPr>
              <a:xfrm>
                <a:off x="5506333" y="2658789"/>
                <a:ext cx="181831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𝑆𝑁𝐼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𝑉𝑉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𝑉𝑉</m:t>
                          </m:r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6EF64EB-2D80-3F75-19D6-38F3FB1E3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33" y="2658789"/>
                <a:ext cx="1818318" cy="523157"/>
              </a:xfrm>
              <a:prstGeom prst="rect">
                <a:avLst/>
              </a:prstGeom>
              <a:blipFill>
                <a:blip r:embed="rId3"/>
                <a:stretch>
                  <a:fillRect l="-2083" t="-2381" r="-2778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146BA65-2295-0322-84CD-B0C6A937AC7E}"/>
                  </a:ext>
                </a:extLst>
              </p:cNvPr>
              <p:cNvSpPr txBox="1"/>
              <p:nvPr/>
            </p:nvSpPr>
            <p:spPr>
              <a:xfrm>
                <a:off x="9287849" y="2635464"/>
                <a:ext cx="1819922" cy="523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𝑅𝑉𝐼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𝑉𝐻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𝑉𝑉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146BA65-2295-0322-84CD-B0C6A937A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49" y="2635464"/>
                <a:ext cx="1819922" cy="523990"/>
              </a:xfrm>
              <a:prstGeom prst="rect">
                <a:avLst/>
              </a:prstGeom>
              <a:blipFill>
                <a:blip r:embed="rId4"/>
                <a:stretch>
                  <a:fillRect l="-2778" t="-2381" r="-2083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4E9A0D9-75F1-5D3F-3112-75D35A57270A}"/>
                  </a:ext>
                </a:extLst>
              </p:cNvPr>
              <p:cNvSpPr txBox="1"/>
              <p:nvPr/>
            </p:nvSpPr>
            <p:spPr>
              <a:xfrm>
                <a:off x="7764711" y="2658789"/>
                <a:ext cx="11313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𝑉𝑉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𝑉𝑉</m:t>
                          </m:r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4E9A0D9-75F1-5D3F-3112-75D35A57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711" y="2658789"/>
                <a:ext cx="1131335" cy="523157"/>
              </a:xfrm>
              <a:prstGeom prst="rect">
                <a:avLst/>
              </a:prstGeom>
              <a:blipFill>
                <a:blip r:embed="rId5"/>
                <a:stretch>
                  <a:fillRect l="-4444" t="-2381" r="-4444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22C9DE5-7891-0DA7-DB6C-87B9356C77F6}"/>
                  </a:ext>
                </a:extLst>
              </p:cNvPr>
              <p:cNvSpPr txBox="1"/>
              <p:nvPr/>
            </p:nvSpPr>
            <p:spPr>
              <a:xfrm>
                <a:off x="2651365" y="2781867"/>
                <a:ext cx="1092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𝑉𝐻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22C9DE5-7891-0DA7-DB6C-87B9356C7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365" y="2781867"/>
                <a:ext cx="1092863" cy="276999"/>
              </a:xfrm>
              <a:prstGeom prst="rect">
                <a:avLst/>
              </a:prstGeom>
              <a:blipFill>
                <a:blip r:embed="rId6"/>
                <a:stretch>
                  <a:fillRect l="-4598" t="-4348" r="-4598" b="-391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234BF60-9D52-64E4-97F9-F4AD898C9903}"/>
                  </a:ext>
                </a:extLst>
              </p:cNvPr>
              <p:cNvSpPr txBox="1"/>
              <p:nvPr/>
            </p:nvSpPr>
            <p:spPr>
              <a:xfrm>
                <a:off x="1169243" y="2786755"/>
                <a:ext cx="1092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𝑉𝐻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𝑉𝑉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234BF60-9D52-64E4-97F9-F4AD898C9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243" y="2786755"/>
                <a:ext cx="1092863" cy="276999"/>
              </a:xfrm>
              <a:prstGeom prst="rect">
                <a:avLst/>
              </a:prstGeom>
              <a:blipFill>
                <a:blip r:embed="rId7"/>
                <a:stretch>
                  <a:fillRect l="-4598" t="-8696" r="-3448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350F21E-79E4-8ED2-4A5A-BEA5D8CBA02A}"/>
                  </a:ext>
                </a:extLst>
              </p:cNvPr>
              <p:cNvSpPr txBox="1"/>
              <p:nvPr/>
            </p:nvSpPr>
            <p:spPr>
              <a:xfrm>
                <a:off x="4444274" y="2658789"/>
                <a:ext cx="55976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𝑉𝐻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𝑉𝑉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350F21E-79E4-8ED2-4A5A-BEA5D8CBA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74" y="2658789"/>
                <a:ext cx="559769" cy="518604"/>
              </a:xfrm>
              <a:prstGeom prst="rect">
                <a:avLst/>
              </a:prstGeom>
              <a:blipFill>
                <a:blip r:embed="rId8"/>
                <a:stretch>
                  <a:fillRect l="-6522" t="-2381" r="-6522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8727894-0EA0-B5F1-69DB-355614D01D2C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45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C3AFF-F9E2-36CE-CDD5-97D88DCA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Prétraitement</a:t>
            </a:r>
            <a:r>
              <a:rPr lang="en-US" b="1" dirty="0"/>
              <a:t> des </a:t>
            </a:r>
            <a:r>
              <a:rPr lang="en-US" b="1" dirty="0" err="1"/>
              <a:t>données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EC048-CEA1-A5A9-3D3B-CFDD8C6F2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u="sng" dirty="0"/>
              <a:t>Fenêtre de pixel:</a:t>
            </a:r>
            <a:r>
              <a:rPr lang="fr-FR" sz="2000" dirty="0"/>
              <a:t> éviter de prendre en compte des variations inhérentes du signal à l’échelle du pixel en moyennant sur une zone plus large.</a:t>
            </a:r>
            <a:endParaRPr lang="fr-FR" sz="2000" u="sng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A4DA3A-A2A1-B0CC-F73C-F7A6F8C40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F05-B188-554A-ABCA-F0411E2A8AB4}" type="datetime1">
              <a:rPr lang="fr-FR" smtClean="0"/>
              <a:t>25/05/2023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3D36B0C-B0DE-21E8-9AEC-6B04CA0F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146" name="Picture 2" descr="Sentinel-1 Intensity Analysis in ENVI SARscape Tutorial">
            <a:extLst>
              <a:ext uri="{FF2B5EF4-FFF2-40B4-BE49-F238E27FC236}">
                <a16:creationId xmlns:a16="http://schemas.microsoft.com/office/drawing/2014/main" id="{A111C42F-167D-F27D-E77B-17261132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72" y="2736167"/>
            <a:ext cx="4513805" cy="253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92E2E32E-965F-9E0F-3301-6E6FF5992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106229"/>
              </p:ext>
            </p:extLst>
          </p:nvPr>
        </p:nvGraphicFramePr>
        <p:xfrm>
          <a:off x="1169364" y="2601555"/>
          <a:ext cx="4513806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56903">
                  <a:extLst>
                    <a:ext uri="{9D8B030D-6E8A-4147-A177-3AD203B41FA5}">
                      <a16:colId xmlns:a16="http://schemas.microsoft.com/office/drawing/2014/main" val="3870175832"/>
                    </a:ext>
                  </a:extLst>
                </a:gridCol>
                <a:gridCol w="2256903">
                  <a:extLst>
                    <a:ext uri="{9D8B030D-6E8A-4147-A177-3AD203B41FA5}">
                      <a16:colId xmlns:a16="http://schemas.microsoft.com/office/drawing/2014/main" val="2215556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7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60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7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0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5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9x9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6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6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11x11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350326"/>
                  </a:ext>
                </a:extLst>
              </a:tr>
            </a:tbl>
          </a:graphicData>
        </a:graphic>
      </p:graphicFrame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718B118-D3F1-D167-C1BD-3CFDB842E7F9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22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269ED-7455-C5F4-B7A5-BA272E51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Prétraitement</a:t>
            </a:r>
            <a:r>
              <a:rPr lang="en-US" b="1" dirty="0"/>
              <a:t> des </a:t>
            </a:r>
            <a:r>
              <a:rPr lang="en-US" b="1" dirty="0" err="1"/>
              <a:t>données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32235E-7757-4AE9-2561-6100DEEE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000" i="1" u="sng" dirty="0"/>
              <a:t>Essai sans succès:</a:t>
            </a:r>
            <a:r>
              <a:rPr lang="fr-FR" sz="2000" dirty="0"/>
              <a:t> </a:t>
            </a:r>
          </a:p>
          <a:p>
            <a:r>
              <a:rPr lang="fr-FR" sz="2000" dirty="0"/>
              <a:t>Suppression des données temporelles présentant des anomalies.</a:t>
            </a:r>
          </a:p>
          <a:p>
            <a:endParaRPr lang="fr-FR" sz="2000" i="1" u="sng" dirty="0"/>
          </a:p>
          <a:p>
            <a:endParaRPr lang="fr-FR" sz="2000" i="1" u="sng" dirty="0"/>
          </a:p>
          <a:p>
            <a:endParaRPr lang="fr-FR" sz="2000" i="1" u="sng" dirty="0"/>
          </a:p>
          <a:p>
            <a:endParaRPr lang="fr-FR" sz="2000" i="1" u="sng" dirty="0"/>
          </a:p>
          <a:p>
            <a:endParaRPr lang="fr-FR" sz="2000" i="1" u="sng" dirty="0"/>
          </a:p>
          <a:p>
            <a:endParaRPr lang="fr-FR" sz="2000" i="1" u="sng" dirty="0"/>
          </a:p>
          <a:p>
            <a:endParaRPr lang="fr-FR" sz="2000" i="1" u="sng" dirty="0"/>
          </a:p>
          <a:p>
            <a:endParaRPr lang="fr-FR" sz="2000" i="1" u="sng" dirty="0"/>
          </a:p>
          <a:p>
            <a:r>
              <a:rPr lang="fr-FR" sz="2000" dirty="0"/>
              <a:t>Choix d’un intervalle de temps différent ou plus long.</a:t>
            </a:r>
            <a:endParaRPr lang="fr-FR" sz="2000" i="1" u="sng" dirty="0"/>
          </a:p>
          <a:p>
            <a:endParaRPr lang="fr-FR" sz="2000" i="1" u="sng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C4AAF1-3C73-1ACB-CF3B-5AE131EC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F05-B188-554A-ABCA-F0411E2A8AB4}" type="datetime1">
              <a:rPr lang="fr-FR" smtClean="0"/>
              <a:t>25/05/2023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EBC2B5-87AE-A8A4-0E31-D4797120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962E32-F706-4C96-7647-8DC3136F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36" y="2511704"/>
            <a:ext cx="6008328" cy="3004164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40785C-2388-6C42-9F75-086643B74090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1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0F91C4-3440-A43B-243C-E488989A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Extraction de </a:t>
            </a:r>
            <a:r>
              <a:rPr lang="en-US" b="1" dirty="0" err="1"/>
              <a:t>caractéristiques</a:t>
            </a:r>
            <a:endParaRPr lang="en-US" b="1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63C660-C6CE-C05F-33BC-0CA07BF1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72F05-B188-554A-ABCA-F0411E2A8AB4}" type="datetime1">
              <a:rPr lang="fr-FR" smtClean="0"/>
              <a:t>25/05/2023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D1EAF0-D655-21AD-7BEA-18171256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DE1F-784F-4D4F-BA98-3CF823CA7B5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EC0BC6E-90AE-895F-B8B6-0BF6C5ADC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32" t="4434" r="6231"/>
          <a:stretch/>
        </p:blipFill>
        <p:spPr>
          <a:xfrm>
            <a:off x="514110" y="1771186"/>
            <a:ext cx="5435146" cy="2939970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C50367AF-63AE-EDBA-F30A-65BDD6BA1395}"/>
              </a:ext>
            </a:extLst>
          </p:cNvPr>
          <p:cNvSpPr/>
          <p:nvPr/>
        </p:nvSpPr>
        <p:spPr>
          <a:xfrm>
            <a:off x="5856405" y="2054766"/>
            <a:ext cx="428263" cy="237281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7706DE7-156F-38E1-AB69-36CECB3C55C1}"/>
              </a:ext>
            </a:extLst>
          </p:cNvPr>
          <p:cNvSpPr/>
          <p:nvPr/>
        </p:nvSpPr>
        <p:spPr>
          <a:xfrm>
            <a:off x="6333281" y="1643063"/>
            <a:ext cx="1080000" cy="451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Moyenne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944691A-431D-E45E-55C3-CE9F53F921BE}"/>
              </a:ext>
            </a:extLst>
          </p:cNvPr>
          <p:cNvSpPr/>
          <p:nvPr/>
        </p:nvSpPr>
        <p:spPr>
          <a:xfrm>
            <a:off x="7560837" y="1643063"/>
            <a:ext cx="1080000" cy="451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Écart-type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CBBB392-D591-51C1-59C8-7A5E7003CFC1}"/>
              </a:ext>
            </a:extLst>
          </p:cNvPr>
          <p:cNvSpPr/>
          <p:nvPr/>
        </p:nvSpPr>
        <p:spPr>
          <a:xfrm>
            <a:off x="8788393" y="1643063"/>
            <a:ext cx="1080000" cy="451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Max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81AFFEA-3098-C8B8-06CC-693C02ED60DA}"/>
              </a:ext>
            </a:extLst>
          </p:cNvPr>
          <p:cNvSpPr/>
          <p:nvPr/>
        </p:nvSpPr>
        <p:spPr>
          <a:xfrm>
            <a:off x="10015949" y="1643063"/>
            <a:ext cx="1080000" cy="451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Médiane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A549EA7-0DDE-A079-EA12-BED3C4E355AC}"/>
              </a:ext>
            </a:extLst>
          </p:cNvPr>
          <p:cNvSpPr txBox="1"/>
          <p:nvPr/>
        </p:nvSpPr>
        <p:spPr>
          <a:xfrm>
            <a:off x="11291551" y="16714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8C0BFD7-E101-26BB-CBAC-E24EF2450E47}"/>
              </a:ext>
            </a:extLst>
          </p:cNvPr>
          <p:cNvSpPr txBox="1"/>
          <p:nvPr/>
        </p:nvSpPr>
        <p:spPr>
          <a:xfrm>
            <a:off x="7747809" y="2456295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0.08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28A81B-C3F8-252F-58E0-BDD40858D709}"/>
              </a:ext>
            </a:extLst>
          </p:cNvPr>
          <p:cNvSpPr txBox="1"/>
          <p:nvPr/>
        </p:nvSpPr>
        <p:spPr>
          <a:xfrm>
            <a:off x="6569724" y="2456295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0.37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F37E1C-4F10-9226-10A5-E142B2530478}"/>
              </a:ext>
            </a:extLst>
          </p:cNvPr>
          <p:cNvSpPr txBox="1"/>
          <p:nvPr/>
        </p:nvSpPr>
        <p:spPr>
          <a:xfrm>
            <a:off x="8975365" y="2456295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0.52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CEF604-456C-C002-84D5-D9DBDB38550B}"/>
              </a:ext>
            </a:extLst>
          </p:cNvPr>
          <p:cNvSpPr txBox="1"/>
          <p:nvPr/>
        </p:nvSpPr>
        <p:spPr>
          <a:xfrm>
            <a:off x="10202921" y="2456295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0.39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FAA8D0B-54DD-56A0-9AB7-115C85F3AABB}"/>
              </a:ext>
            </a:extLst>
          </p:cNvPr>
          <p:cNvSpPr txBox="1"/>
          <p:nvPr/>
        </p:nvSpPr>
        <p:spPr>
          <a:xfrm>
            <a:off x="7747809" y="3544030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0.15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0B945D-228B-AFA2-CBE9-452E8A7F1B34}"/>
              </a:ext>
            </a:extLst>
          </p:cNvPr>
          <p:cNvSpPr txBox="1"/>
          <p:nvPr/>
        </p:nvSpPr>
        <p:spPr>
          <a:xfrm>
            <a:off x="6569724" y="3544030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0.16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488D4CC-644F-8615-634B-CD724BB00695}"/>
              </a:ext>
            </a:extLst>
          </p:cNvPr>
          <p:cNvSpPr txBox="1"/>
          <p:nvPr/>
        </p:nvSpPr>
        <p:spPr>
          <a:xfrm>
            <a:off x="8975365" y="3544030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0.41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68D468B-8C44-177E-5BC8-5F9F569D8878}"/>
              </a:ext>
            </a:extLst>
          </p:cNvPr>
          <p:cNvSpPr txBox="1"/>
          <p:nvPr/>
        </p:nvSpPr>
        <p:spPr>
          <a:xfrm>
            <a:off x="10202921" y="3544030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0.17</a:t>
            </a: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8ED5979C-210F-DBA0-7C77-8C5D1FE0D8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 sz="2000" i="1" u="sng"/>
          </a:p>
          <a:p>
            <a:pPr marL="0" indent="0">
              <a:buNone/>
            </a:pPr>
            <a:r>
              <a:rPr lang="fr-FR" sz="2000" i="1" u="sng"/>
              <a:t>Essai sans succès:</a:t>
            </a:r>
          </a:p>
          <a:p>
            <a:r>
              <a:rPr lang="fr-FR" sz="2000"/>
              <a:t>Automatiser l’extraction et la sélection de meilleures caractéristiques à l’aide du module open-source « tsfresh ».</a:t>
            </a:r>
          </a:p>
          <a:p>
            <a:r>
              <a:rPr lang="fr-FR" sz="2000"/>
              <a:t>Choix des caractéristiques en fonction de la correlation entre elles.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7DDCE96-1681-7E54-3178-702A615D8430}"/>
              </a:ext>
            </a:extLst>
          </p:cNvPr>
          <p:cNvCxnSpPr>
            <a:cxnSpLocks/>
          </p:cNvCxnSpPr>
          <p:nvPr/>
        </p:nvCxnSpPr>
        <p:spPr>
          <a:xfrm>
            <a:off x="943898" y="1562100"/>
            <a:ext cx="1017311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961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</TotalTime>
  <Words>670</Words>
  <Application>Microsoft Macintosh PowerPoint</Application>
  <PresentationFormat>Grand écran</PresentationFormat>
  <Paragraphs>198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.Apple Color Emoji UI</vt:lpstr>
      <vt:lpstr>Arial</vt:lpstr>
      <vt:lpstr>Avenir Book</vt:lpstr>
      <vt:lpstr>Calibri</vt:lpstr>
      <vt:lpstr>Calibri Light</vt:lpstr>
      <vt:lpstr>Cambria Math</vt:lpstr>
      <vt:lpstr>Wingdings</vt:lpstr>
      <vt:lpstr>Thème Office</vt:lpstr>
      <vt:lpstr>EY Open Science Data Challenge 2023</vt:lpstr>
      <vt:lpstr> Open Science Data Challenge 2023  Ma solution en 180 secondes</vt:lpstr>
      <vt:lpstr>Sommaire</vt:lpstr>
      <vt:lpstr>Présentation du problème</vt:lpstr>
      <vt:lpstr>Méthodologie</vt:lpstr>
      <vt:lpstr>Prétraitement des données</vt:lpstr>
      <vt:lpstr>Prétraitement des données</vt:lpstr>
      <vt:lpstr>Prétraitement des données</vt:lpstr>
      <vt:lpstr>Extraction de caractéristiques</vt:lpstr>
      <vt:lpstr>Entrainement et évaluation d’un modèle </vt:lpstr>
      <vt:lpstr>Pistes d’amélioration</vt:lpstr>
      <vt:lpstr>Conclusion: Business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Jack Leckert</dc:creator>
  <cp:lastModifiedBy>Jack Leckert</cp:lastModifiedBy>
  <cp:revision>28</cp:revision>
  <dcterms:created xsi:type="dcterms:W3CDTF">2023-05-18T08:11:30Z</dcterms:created>
  <dcterms:modified xsi:type="dcterms:W3CDTF">2023-05-25T07:35:05Z</dcterms:modified>
</cp:coreProperties>
</file>